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66" r:id="rId18"/>
    <p:sldId id="268" r:id="rId19"/>
    <p:sldId id="276" r:id="rId20"/>
    <p:sldId id="269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423BE-8B45-DB43-B9DD-000067739CC7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2207-7506-3348-A6DA-B80C09A0580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A65F-3138-DF4F-A7BA-1C5BAA982EA4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19D2-30C8-5643-A5D6-38DC86F2A69D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60F3-038F-D44F-8170-8D4E80490AD1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CBAD-073D-EE44-B7EE-4B17F4169D88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CC5C-A170-2D4C-AAD8-4D08F0329406}" type="datetime1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3297-0B96-2A44-99BB-AD81C59DD692}" type="datetime1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F6E2-DCFC-B641-A5DB-84D14C9D16D6}" type="datetime1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2DE58-C2E1-2140-8985-AE1F94EED487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F706-BE32-C540-99EB-86A801EBD8F3}" type="datetime1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E8A3C-50B0-644A-8ECF-BA8550B7438E}" type="datetime1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/>
              <a:t>Computational Complexity</a:t>
            </a:r>
            <a:br>
              <a:rPr lang="en-US" sz="4200"/>
            </a:br>
            <a:r>
              <a:rPr lang="en-US" sz="4200" i="1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EEF14-B1DE-0942-B47E-4569FF5C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9551D-9B33-374C-BF92-C80F8311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Estimating Complexity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4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6A130-5580-D14B-A80A-12784645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>
                    <a:solidFill>
                      <a:schemeClr val="accent1"/>
                    </a:solidFill>
                  </a:rPr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072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F3F79-DECF-9C40-98EA-A7DED40C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FA03-FBFC-FD46-B30F-634E00C8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1D36-5C80-694B-9549-68A5DB64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326E5-C42D-874A-9E76-50F8F5F9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C47520-194E-DC49-9096-CB32DA3F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>
                  <a:solidFill>
                    <a:srgbClr val="22C91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32" y="307731"/>
            <a:ext cx="8883637" cy="3997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4480E-611E-7448-B864-4791EB3A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29FA4-ABF8-6A43-95F6-CCB26C0B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7228" y="6495496"/>
            <a:ext cx="4114800" cy="365125"/>
          </a:xfrm>
        </p:spPr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33570-60A6-7B4B-A691-C42859F6B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98F0E-A0D4-2D4C-94F7-6ACE41A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 Extreme Example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900" dirty="0"/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= 3,712,368,003,163,152,165,726,917,914,396,003,989,286,393,900,857,974,804,551,541</a:t>
                </a:r>
              </a:p>
              <a:p>
                <a:r>
                  <a:rPr lang="en-US" sz="1900" dirty="0"/>
                  <a:t>You could try every number 2, 3, 4, … and see if it divides </a:t>
                </a:r>
                <a:r>
                  <a:rPr lang="en-US" sz="1900" i="1" dirty="0"/>
                  <a:t>n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Your first success would be 1,821,640,449,726,328,871,578,165,744,201.</a:t>
                </a:r>
              </a:p>
              <a:p>
                <a:pPr lvl="1"/>
                <a:r>
                  <a:rPr lang="en-US" sz="1900" dirty="0"/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900" i="1" baseline="3000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1900" dirty="0"/>
                  <a:t> years using your laptop.</a:t>
                </a:r>
              </a:p>
              <a:p>
                <a:r>
                  <a:rPr lang="en-US" sz="1900" dirty="0"/>
                  <a:t>Is this the best we can do?</a:t>
                </a:r>
              </a:p>
              <a:p>
                <a:pPr lvl="1"/>
                <a:r>
                  <a:rPr lang="en-US" sz="1900" dirty="0"/>
                  <a:t>We do not know. We </a:t>
                </a:r>
                <a:r>
                  <a:rPr lang="en-US" sz="1900" i="1" dirty="0"/>
                  <a:t>believe</a:t>
                </a:r>
                <a:r>
                  <a:rPr lang="en-US" sz="1900" dirty="0"/>
                  <a:t> that integer factorization is </a:t>
                </a:r>
                <a:r>
                  <a:rPr lang="en-US" sz="1900" i="1" dirty="0"/>
                  <a:t>hard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in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900" dirty="0"/>
                  <a:t>time.</a:t>
                </a:r>
              </a:p>
              <a:p>
                <a:pPr lvl="1"/>
                <a:r>
                  <a:rPr lang="en-US" sz="1900" dirty="0"/>
                  <a:t>The best we know is the General number field sieve.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59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CCB41-42C6-FE49-809A-648A24E5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Computer Scientists talk about the complexity of algorithms all the time.</a:t>
            </a:r>
          </a:p>
          <a:p>
            <a:r>
              <a:rPr lang="en-US" sz="2400"/>
              <a:t>Complexity can measure </a:t>
            </a:r>
            <a:r>
              <a:rPr lang="en-US" sz="2400" i="1"/>
              <a:t>time</a:t>
            </a:r>
            <a:r>
              <a:rPr lang="en-US" sz="2400"/>
              <a:t>, </a:t>
            </a:r>
            <a:r>
              <a:rPr lang="en-US" sz="2400" i="1"/>
              <a:t>space</a:t>
            </a:r>
            <a:r>
              <a:rPr lang="en-US" sz="2400"/>
              <a:t> or both.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 is “how many steps it takes” and</a:t>
            </a:r>
          </a:p>
          <a:p>
            <a:pPr lvl="1"/>
            <a:r>
              <a:rPr lang="en-US" i="1" dirty="0"/>
              <a:t>Space</a:t>
            </a:r>
            <a:r>
              <a:rPr lang="en-US" dirty="0"/>
              <a:t> is “how much memory it uses”.</a:t>
            </a:r>
          </a:p>
          <a:p>
            <a:r>
              <a:rPr lang="en-US" sz="2400"/>
              <a:t>The algorithm that you choose has the largest impact on the performance of your program.</a:t>
            </a:r>
          </a:p>
          <a:p>
            <a:r>
              <a:rPr lang="en-US" sz="2400"/>
              <a:t>For </a:t>
            </a:r>
            <a:r>
              <a:rPr lang="en-US" sz="2400" i="1"/>
              <a:t>small</a:t>
            </a:r>
            <a:r>
              <a:rPr lang="en-US" sz="2400"/>
              <a:t> problems, it may be better to use a worse algorithm if the better algorithm that a larger constant.</a:t>
            </a:r>
          </a:p>
          <a:p>
            <a:pPr lvl="1"/>
            <a:r>
              <a:rPr lang="en-US" dirty="0"/>
              <a:t>But you need to take the time and examine it carefully.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7EC73-B3DD-C348-84F7-977233C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4F70-3E16-DD42-B707-EDA0D0C3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A619A-9C94-294D-84F4-FFF2C2DB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C9A4C-5F9C-444C-8C62-8385F496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Exemplars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117391" r="-131081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222222" r="-131081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315217" r="-131081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424444" r="-131081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513043" r="-131081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626667" r="-13108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0" t="-710870" r="-13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40FA-8007-914F-A337-BF9A3627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75423-91C6-B046-BDB7-83B1DF6B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310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chemeClr val="bg1">
                    <a:lumMod val="85000"/>
                  </a:schemeClr>
                </a:solidFill>
                <a:latin typeface="Calibri" panose="020F0502020204030204"/>
                <a:ea typeface="+mn-ea"/>
                <a:cs typeface="+mn-cs"/>
              </a:rPr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902698-7E93-E948-B0B4-09A4686E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B325-91F6-9146-BE78-1C4CA5938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Darrell Long &amp; the University of California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1310</Words>
  <Application>Microsoft Macintosh PowerPoint</Application>
  <PresentationFormat>Widescreen</PresentationFormat>
  <Paragraphs>196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So what about recursion?</vt:lpstr>
      <vt:lpstr>What about this one?</vt:lpstr>
      <vt:lpstr>Recursive Fibonacci</vt:lpstr>
      <vt:lpstr>Same Value —  Different Algorithm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Darrell Long</cp:lastModifiedBy>
  <cp:revision>1</cp:revision>
  <dcterms:created xsi:type="dcterms:W3CDTF">2019-09-26T04:51:09Z</dcterms:created>
  <dcterms:modified xsi:type="dcterms:W3CDTF">2019-09-26T04:56:39Z</dcterms:modified>
</cp:coreProperties>
</file>